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tif" ContentType="image/tif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7" r:id="rId2"/>
    <p:sldId id="258" r:id="rId3"/>
    <p:sldId id="301" r:id="rId4"/>
    <p:sldId id="302" r:id="rId5"/>
    <p:sldId id="281" r:id="rId6"/>
    <p:sldId id="306" r:id="rId7"/>
    <p:sldId id="320" r:id="rId8"/>
    <p:sldId id="316" r:id="rId9"/>
    <p:sldId id="311" r:id="rId10"/>
    <p:sldId id="312" r:id="rId11"/>
    <p:sldId id="313" r:id="rId12"/>
    <p:sldId id="314" r:id="rId13"/>
    <p:sldId id="295" r:id="rId14"/>
    <p:sldId id="319" r:id="rId15"/>
    <p:sldId id="321" r:id="rId16"/>
    <p:sldId id="322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riro Makadzange" initials="TM" lastIdx="9" clrIdx="0"/>
  <p:cmAuthor id="1" name="Vinie K" initials="V.K" lastIdx="1" clrIdx="1">
    <p:extLst/>
  </p:cmAuthor>
  <p:cmAuthor id="2" name="Vinie K" initials="V.K [2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DA9DD"/>
    <a:srgbClr val="4267B2"/>
    <a:srgbClr val="FEF3D4"/>
    <a:srgbClr val="F8E08E"/>
    <a:srgbClr val="E8303B"/>
    <a:srgbClr val="383333"/>
    <a:srgbClr val="C26E68"/>
    <a:srgbClr val="0099D2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 autoAdjust="0"/>
    <p:restoredTop sz="94470"/>
  </p:normalViewPr>
  <p:slideViewPr>
    <p:cSldViewPr snapToGrid="0" snapToObjects="1">
      <p:cViewPr>
        <p:scale>
          <a:sx n="95" d="100"/>
          <a:sy n="95" d="100"/>
        </p:scale>
        <p:origin x="1472" y="3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user/Desktop/PESU%20PHD/PESU%20DATA_in%20use.xlsx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86485095423878"/>
          <c:y val="0.028892443443042"/>
          <c:w val="0.911000920102165"/>
          <c:h val="0.568892438893051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chemeClr val="bg1">
                <a:lumMod val="65000"/>
              </a:schemeClr>
            </a:solidFill>
            <a:ln w="12700">
              <a:solidFill>
                <a:schemeClr val="accent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 w="12700">
                <a:solidFill>
                  <a:schemeClr val="accen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 w="12700">
                <a:solidFill>
                  <a:schemeClr val="accen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 w="12700">
                <a:solidFill>
                  <a:schemeClr val="accen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 w="12700">
                <a:solidFill>
                  <a:schemeClr val="accent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2700">
                <a:solidFill>
                  <a:schemeClr val="accent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2700">
                <a:solidFill>
                  <a:schemeClr val="accent1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2700">
                <a:solidFill>
                  <a:schemeClr val="accent1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2700">
                <a:solidFill>
                  <a:schemeClr val="accent1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2700">
                <a:solidFill>
                  <a:schemeClr val="accen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00568177544029701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132514467515065"/>
                  <c:y val="0.002527777582775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charset="0"/>
                      <a:ea typeface="Franklin Gothic Book" charset="0"/>
                      <a:cs typeface="Franklin Gothic Book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55212248400643"/>
                      <c:h val="0.092526202452114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00338553743717934"/>
                  <c:y val="0.01038012218091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charset="0"/>
                      <a:ea typeface="Franklin Gothic Book" charset="0"/>
                      <a:cs typeface="Franklin Gothic Book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909198932111102"/>
                      <c:h val="0.12143493979110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00113632127903593"/>
                  <c:y val="0.0175418660077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00435752499380596"/>
                  <c:y val="0.01405401248927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0227271324112262"/>
                  <c:y val="0.01733546606582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33318561844507E-17"/>
                  <c:y val="0.01155697737721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00235691154908643"/>
                  <c:y val="0.01231003316598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0"/>
                  <c:y val="0.02022471041012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00227271324112278"/>
                  <c:y val="0.008667733032912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.00214691525201949"/>
                  <c:y val="0.01836756976707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charset="0"/>
                      <a:ea typeface="Franklin Gothic Book" charset="0"/>
                      <a:cs typeface="Franklin Gothic Book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401035874670288"/>
                      <c:h val="0.10053946520057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Sheet2!$A$2:$A$14</c:f>
              <c:strCache>
                <c:ptCount val="13"/>
                <c:pt idx="0">
                  <c:v>M184V</c:v>
                </c:pt>
                <c:pt idx="1">
                  <c:v>K65R</c:v>
                </c:pt>
                <c:pt idx="2">
                  <c:v>TAMs</c:v>
                </c:pt>
                <c:pt idx="3">
                  <c:v>K70E</c:v>
                </c:pt>
                <c:pt idx="5">
                  <c:v>K103N</c:v>
                </c:pt>
                <c:pt idx="6">
                  <c:v>G190A</c:v>
                </c:pt>
                <c:pt idx="7">
                  <c:v>Y181C</c:v>
                </c:pt>
                <c:pt idx="8">
                  <c:v>V106AM</c:v>
                </c:pt>
                <c:pt idx="10">
                  <c:v>M46I</c:v>
                </c:pt>
                <c:pt idx="11">
                  <c:v>N88S</c:v>
                </c:pt>
                <c:pt idx="12">
                  <c:v>I84IV</c:v>
                </c:pt>
              </c:strCache>
            </c:strRef>
          </c:cat>
          <c:val>
            <c:numRef>
              <c:f>Sheet2!$B$2:$B$14</c:f>
              <c:numCache>
                <c:formatCode>0%</c:formatCode>
                <c:ptCount val="13"/>
                <c:pt idx="0">
                  <c:v>0.53</c:v>
                </c:pt>
                <c:pt idx="1">
                  <c:v>0.25</c:v>
                </c:pt>
                <c:pt idx="2">
                  <c:v>0.24</c:v>
                </c:pt>
                <c:pt idx="3">
                  <c:v>0.07</c:v>
                </c:pt>
                <c:pt idx="5">
                  <c:v>0.36</c:v>
                </c:pt>
                <c:pt idx="6">
                  <c:v>0.35</c:v>
                </c:pt>
                <c:pt idx="7">
                  <c:v>0.28</c:v>
                </c:pt>
                <c:pt idx="8">
                  <c:v>0.28</c:v>
                </c:pt>
                <c:pt idx="10">
                  <c:v>0.08</c:v>
                </c:pt>
                <c:pt idx="11">
                  <c:v>0.04</c:v>
                </c:pt>
                <c:pt idx="12">
                  <c:v>0.02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1"/>
        <c:overlap val="-72"/>
        <c:axId val="-1364144224"/>
        <c:axId val="-1198964672"/>
      </c:barChart>
      <c:catAx>
        <c:axId val="-136414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198964672"/>
        <c:crosses val="autoZero"/>
        <c:auto val="1"/>
        <c:lblAlgn val="ctr"/>
        <c:lblOffset val="100"/>
        <c:noMultiLvlLbl val="0"/>
      </c:catAx>
      <c:valAx>
        <c:axId val="-1198964672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-136414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0.06376</cdr:y>
    </cdr:from>
    <cdr:to>
      <cdr:x>0.59807</cdr:x>
      <cdr:y>0.24354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62054" y="3242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3A602-40CC-8347-8182-4968E94D0AC7}" type="datetimeFigureOut">
              <a:rPr lang="en-US" smtClean="0"/>
              <a:t>7/24/19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2D883-E17E-DF42-A9B4-D4BB1A274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Zimbabwe,</a:t>
            </a:r>
            <a:r>
              <a:rPr lang="en-US" baseline="0" dirty="0" smtClean="0"/>
              <a:t> a s</a:t>
            </a:r>
            <a:r>
              <a:rPr lang="en-US" dirty="0" smtClean="0"/>
              <a:t>tudy conducted</a:t>
            </a:r>
            <a:r>
              <a:rPr lang="en-US" baseline="0" dirty="0" smtClean="0"/>
              <a:t> among AYA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2D883-E17E-DF42-A9B4-D4BB1A2747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2D883-E17E-DF42-A9B4-D4BB1A2747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13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Randomized cohort study/ the manuscript for the clinical outcome of this is in preparation.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2D883-E17E-DF42-A9B4-D4BB1A2747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76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160/185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2D883-E17E-DF42-A9B4-D4BB1A2747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19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2D883-E17E-DF42-A9B4-D4BB1A2747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96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2D883-E17E-DF42-A9B4-D4BB1A2747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8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424160" cy="175577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Dolutegravir Containing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egimens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ay Need 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ptimization for Youth Failing 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9861452" cy="1752600"/>
          </a:xfrm>
        </p:spPr>
        <p:txBody>
          <a:bodyPr/>
          <a:lstStyle/>
          <a:p>
            <a:r>
              <a:rPr lang="en-US" b="1" dirty="0" smtClean="0"/>
              <a:t>V Kouamou</a:t>
            </a:r>
            <a:r>
              <a:rPr lang="en-US" dirty="0" smtClean="0"/>
              <a:t>, J Manasa, D Katzenstein, A McGregor, CE Ndhlovu, A T Makadzange, PESU Study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-26670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tGSS  to O</a:t>
            </a:r>
            <a:r>
              <a:rPr lang="en-US" sz="2800" dirty="0" smtClean="0">
                <a:solidFill>
                  <a:srgbClr val="FF0000"/>
                </a:solidFill>
              </a:rPr>
              <a:t>ptimize 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ubsequent </a:t>
            </a:r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egimens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80571215"/>
                  </p:ext>
                </p:extLst>
              </p:nvPr>
            </p:nvGraphicFramePr>
            <p:xfrm>
              <a:off x="142875" y="647701"/>
              <a:ext cx="11844338" cy="60730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6559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30190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17683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558008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Estimated</a:t>
                          </a:r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 tGSS</a:t>
                          </a:r>
                          <a:endParaRPr lang="en-US" sz="1500" b="1" dirty="0">
                            <a:solidFill>
                              <a:schemeClr val="tx1"/>
                            </a:solidFill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1" dirty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1</a:t>
                          </a:r>
                          <a:r>
                            <a:rPr lang="en-US" sz="1500" b="1" baseline="30000" dirty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st</a:t>
                          </a:r>
                          <a:r>
                            <a:rPr lang="en-US" sz="1500" b="1" dirty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 line regimens</a:t>
                          </a:r>
                        </a:p>
                        <a:p>
                          <a:r>
                            <a:rPr lang="en-US" sz="1500" b="1" dirty="0" smtClean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n =</a:t>
                          </a:r>
                          <a:r>
                            <a:rPr lang="en-US" sz="1500" b="1" dirty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112 (70%)</a:t>
                          </a: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1" dirty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2</a:t>
                          </a:r>
                          <a:r>
                            <a:rPr lang="en-US" sz="1500" b="1" baseline="30000" dirty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nd</a:t>
                          </a:r>
                          <a:r>
                            <a:rPr lang="en-US" sz="1500" b="1" dirty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 line regimen</a:t>
                          </a:r>
                        </a:p>
                        <a:p>
                          <a:r>
                            <a:rPr lang="en-US" sz="1500" b="1" dirty="0" smtClean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n=48 (</a:t>
                          </a:r>
                          <a:r>
                            <a:rPr lang="en-US" sz="1500" b="1" dirty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30%)</a:t>
                          </a: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13255">
                    <a:tc>
                      <a:txBody>
                        <a:bodyPr/>
                        <a:lstStyle/>
                        <a:p>
                          <a:r>
                            <a:rPr lang="en-US" sz="1500" b="1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Current regimens tGSS</a:t>
                          </a: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b="1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b="1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757323">
                    <a:tc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tGSS</a:t>
                          </a:r>
                          <a:r>
                            <a:rPr lang="en-US" sz="1500" b="0" baseline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500" b="0" i="1" baseline="0" smtClean="0">
                                  <a:latin typeface="Cambria Math" charset="0"/>
                                  <a:ea typeface="Franklin Gothic Book" charset="0"/>
                                  <a:cs typeface="Franklin Gothic Book" charset="0"/>
                                </a:rPr>
                                <m:t>≤ </m:t>
                              </m:r>
                            </m:oMath>
                          </a14:m>
                          <a:r>
                            <a:rPr lang="en-US" sz="1500" b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2</a:t>
                          </a:r>
                          <a:endParaRPr lang="en-US" sz="1500" b="0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  <a:p>
                          <a:r>
                            <a:rPr lang="en-US" sz="1500" b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tGSS &gt; 2</a:t>
                          </a:r>
                          <a:endParaRPr lang="en-US" sz="1500" b="0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104 (93%)</a:t>
                          </a:r>
                        </a:p>
                        <a:p>
                          <a:r>
                            <a:rPr lang="en-US" sz="1500" b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8 (7%)</a:t>
                          </a:r>
                        </a:p>
                        <a:p>
                          <a:endParaRPr lang="en-US" sz="1500" b="0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6 (12.5%)</a:t>
                          </a:r>
                        </a:p>
                        <a:p>
                          <a:r>
                            <a:rPr lang="en-US" sz="1500" b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42 (87.5%)</a:t>
                          </a:r>
                        </a:p>
                        <a:p>
                          <a:endParaRPr lang="en-US" sz="1500" b="0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795160">
                    <a:tc>
                      <a:txBody>
                        <a:bodyPr/>
                        <a:lstStyle/>
                        <a:p>
                          <a:r>
                            <a:rPr lang="en-US" sz="1500" b="1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Estimated</a:t>
                          </a:r>
                          <a:r>
                            <a:rPr lang="en-US" sz="1500" b="1" baseline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 tGSS to</a:t>
                          </a:r>
                          <a:r>
                            <a:rPr lang="en-US" sz="1500" b="1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 </a:t>
                          </a:r>
                          <a:r>
                            <a:rPr lang="en-US" sz="1500" b="1" dirty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the subsequent regimens as per </a:t>
                          </a:r>
                          <a:r>
                            <a:rPr lang="en-US" sz="1500" b="1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the </a:t>
                          </a:r>
                          <a:r>
                            <a:rPr lang="en-US" sz="1500" b="1" dirty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Zim National ART guidelines </a:t>
                          </a:r>
                          <a:r>
                            <a:rPr lang="en-US" sz="1500" b="1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i.e. NNRTI - </a:t>
                          </a:r>
                          <a:r>
                            <a:rPr lang="en-US" sz="1500" b="1" dirty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change to </a:t>
                          </a:r>
                          <a:r>
                            <a:rPr lang="en-US" sz="1500" b="1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PI</a:t>
                          </a:r>
                          <a:r>
                            <a:rPr lang="en-US" sz="1500" b="1" baseline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 - INSTI</a:t>
                          </a:r>
                          <a:endParaRPr lang="en-US" sz="1500" b="1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b="1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  <a:p>
                          <a:endParaRPr lang="en-US" sz="1500" b="1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  <a:p>
                          <a:endParaRPr lang="en-US" sz="1500" b="1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b="1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  <a:p>
                          <a:endParaRPr lang="en-US" sz="1500" b="1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  <a:p>
                          <a:endParaRPr lang="en-US" sz="1500" b="1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79516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tGSS</a:t>
                          </a:r>
                          <a:r>
                            <a:rPr lang="en-US" sz="1500" b="0" baseline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500" b="0" i="1" baseline="0" smtClean="0">
                                  <a:latin typeface="Cambria Math" charset="0"/>
                                  <a:ea typeface="Franklin Gothic Book" charset="0"/>
                                  <a:cs typeface="Franklin Gothic Book" charset="0"/>
                                </a:rPr>
                                <m:t>≤ </m:t>
                              </m:r>
                            </m:oMath>
                          </a14:m>
                          <a:r>
                            <a:rPr lang="en-US" sz="1500" b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2</a:t>
                          </a:r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tGSS &gt; 2</a:t>
                          </a: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12 (11%)</a:t>
                          </a:r>
                        </a:p>
                        <a:p>
                          <a:r>
                            <a:rPr lang="en-US" sz="1500" b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100 (89%)</a:t>
                          </a:r>
                        </a:p>
                        <a:p>
                          <a:endParaRPr lang="en-US" sz="1500" b="0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0 (0%)</a:t>
                          </a:r>
                        </a:p>
                        <a:p>
                          <a:r>
                            <a:rPr lang="en-US" sz="1500" b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48 (100%)</a:t>
                          </a:r>
                        </a:p>
                        <a:p>
                          <a:endParaRPr lang="en-US" sz="1500" b="0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558008">
                    <a:tc>
                      <a:txBody>
                        <a:bodyPr/>
                        <a:lstStyle/>
                        <a:p>
                          <a:r>
                            <a:rPr lang="en-US" sz="1500" b="1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Estimated</a:t>
                          </a:r>
                          <a:r>
                            <a:rPr lang="en-US" sz="1500" b="1" baseline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 tGSS to</a:t>
                          </a:r>
                          <a:r>
                            <a:rPr lang="en-US" sz="1500" b="1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 </a:t>
                          </a:r>
                          <a:r>
                            <a:rPr lang="en-US" sz="1500" b="1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TLD</a:t>
                          </a:r>
                          <a:r>
                            <a:rPr lang="en-US" sz="1500" b="1" baseline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  (</a:t>
                          </a:r>
                          <a:r>
                            <a:rPr lang="en-US" sz="1500" b="1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NNRTI </a:t>
                          </a:r>
                          <a:r>
                            <a:rPr lang="en-US" sz="1500" b="1" dirty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/ PI changed </a:t>
                          </a:r>
                          <a:r>
                            <a:rPr lang="en-US" sz="1500" b="1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to </a:t>
                          </a:r>
                          <a:r>
                            <a:rPr lang="en-US" sz="1500" b="1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TLD)</a:t>
                          </a:r>
                          <a:endParaRPr lang="en-US" sz="1500" b="1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b="1" dirty="0">
                            <a:solidFill>
                              <a:schemeClr val="tx1"/>
                            </a:solidFill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  <a:p>
                          <a:endParaRPr lang="en-US" sz="1500" b="1" dirty="0">
                            <a:solidFill>
                              <a:schemeClr val="tx1"/>
                            </a:solidFill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b="1" dirty="0">
                            <a:solidFill>
                              <a:schemeClr val="tx1"/>
                            </a:solidFill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  <a:p>
                          <a:endParaRPr lang="en-US" sz="1500" b="1" dirty="0">
                            <a:solidFill>
                              <a:schemeClr val="tx1"/>
                            </a:solidFill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79516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baseline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tGSS </a:t>
                          </a:r>
                          <a14:m>
                            <m:oMath xmlns:m="http://schemas.openxmlformats.org/officeDocument/2006/math">
                              <m:r>
                                <a:rPr lang="en-US" sz="1500" b="0" i="1" baseline="0" smtClean="0">
                                  <a:latin typeface="Cambria Math" charset="0"/>
                                  <a:ea typeface="Franklin Gothic Book" charset="0"/>
                                  <a:cs typeface="Franklin Gothic Book" charset="0"/>
                                </a:rPr>
                                <m:t>≤ </m:t>
                              </m:r>
                            </m:oMath>
                          </a14:m>
                          <a:r>
                            <a:rPr lang="en-US" sz="1500" b="0" baseline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2</a:t>
                          </a:r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baseline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tGSS &gt; 2</a:t>
                          </a:r>
                          <a:endParaRPr lang="en-US" sz="1500" b="0" dirty="0" smtClean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47(42%)</a:t>
                          </a:r>
                        </a:p>
                        <a:p>
                          <a:r>
                            <a:rPr lang="en-US" sz="1500" b="0" dirty="0" smtClean="0">
                              <a:solidFill>
                                <a:srgbClr val="FF0000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65 (58%)</a:t>
                          </a:r>
                        </a:p>
                        <a:p>
                          <a:endParaRPr lang="en-US" sz="1500" b="0" dirty="0">
                            <a:solidFill>
                              <a:schemeClr val="tx1"/>
                            </a:solidFill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4 (8%)</a:t>
                          </a:r>
                        </a:p>
                        <a:p>
                          <a:r>
                            <a:rPr lang="en-US" sz="1500" b="0" dirty="0" smtClean="0">
                              <a:solidFill>
                                <a:srgbClr val="FF0000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44 (92%)</a:t>
                          </a:r>
                        </a:p>
                        <a:p>
                          <a:endParaRPr lang="en-US" sz="1500" b="0" dirty="0">
                            <a:solidFill>
                              <a:srgbClr val="FF0000"/>
                            </a:solidFill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585907">
                    <a:tc>
                      <a:txBody>
                        <a:bodyPr/>
                        <a:lstStyle/>
                        <a:p>
                          <a:r>
                            <a:rPr lang="en-US" sz="1500" b="1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Estimated tGSS to</a:t>
                          </a:r>
                          <a:r>
                            <a:rPr lang="en-US" sz="1500" b="1" baseline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 subsequent regimens as per the WHO guidelines (DTG + an optimized NRTI) TDF </a:t>
                          </a:r>
                          <a14:m>
                            <m:oMath xmlns:m="http://schemas.openxmlformats.org/officeDocument/2006/math">
                              <m:r>
                                <a:rPr lang="en-US" sz="1500" b="1" i="1" baseline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↔</m:t>
                              </m:r>
                            </m:oMath>
                          </a14:m>
                          <a:r>
                            <a:rPr lang="en-US" sz="1500" b="1" baseline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 AZT</a:t>
                          </a: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b="1" dirty="0">
                            <a:solidFill>
                              <a:schemeClr val="tx1"/>
                            </a:solidFill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  <a:p>
                          <a:endParaRPr lang="en-US" sz="1500" b="1" dirty="0">
                            <a:solidFill>
                              <a:schemeClr val="tx1"/>
                            </a:solidFill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b="1" dirty="0">
                            <a:solidFill>
                              <a:schemeClr val="tx1"/>
                            </a:solidFill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  <a:p>
                          <a:endParaRPr lang="en-US" sz="1500" b="1" dirty="0">
                            <a:solidFill>
                              <a:schemeClr val="tx1"/>
                            </a:solidFill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795160">
                    <a:tc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tGSS</a:t>
                          </a:r>
                          <a:r>
                            <a:rPr lang="en-US" sz="1500" b="0" baseline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500" b="0" i="1" baseline="0" smtClean="0">
                                  <a:latin typeface="Cambria Math" charset="0"/>
                                  <a:ea typeface="Franklin Gothic Book" charset="0"/>
                                  <a:cs typeface="Franklin Gothic Book" charset="0"/>
                                </a:rPr>
                                <m:t>≤ </m:t>
                              </m:r>
                            </m:oMath>
                          </a14:m>
                          <a:r>
                            <a:rPr lang="en-US" sz="1500" b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2</a:t>
                          </a:r>
                        </a:p>
                        <a:p>
                          <a:r>
                            <a:rPr lang="en-US" sz="1500" b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tGSS &gt; 2</a:t>
                          </a:r>
                          <a:endParaRPr lang="en-US" sz="1500" b="0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5 (4%)</a:t>
                          </a:r>
                        </a:p>
                        <a:p>
                          <a:r>
                            <a:rPr lang="en-US" sz="1500" b="0" dirty="0" smtClean="0">
                              <a:solidFill>
                                <a:srgbClr val="FF0000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107 (96%)</a:t>
                          </a:r>
                        </a:p>
                        <a:p>
                          <a:endParaRPr lang="en-US" sz="1500" b="0" dirty="0">
                            <a:solidFill>
                              <a:schemeClr val="tx1"/>
                            </a:solidFill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0 (0%)</a:t>
                          </a:r>
                        </a:p>
                        <a:p>
                          <a:r>
                            <a:rPr lang="en-US" sz="1500" b="0" dirty="0" smtClean="0">
                              <a:solidFill>
                                <a:srgbClr val="FF0000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48 (100%)</a:t>
                          </a:r>
                        </a:p>
                        <a:p>
                          <a:endParaRPr lang="en-US" sz="1500" b="0" dirty="0">
                            <a:solidFill>
                              <a:schemeClr val="tx1"/>
                            </a:solidFill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80571215"/>
                  </p:ext>
                </p:extLst>
              </p:nvPr>
            </p:nvGraphicFramePr>
            <p:xfrm>
              <a:off x="142875" y="647701"/>
              <a:ext cx="11844338" cy="60730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6559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330190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317683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</a:tblGrid>
                  <a:tr h="558008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Estimated</a:t>
                          </a:r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 tGSS</a:t>
                          </a:r>
                          <a:endParaRPr lang="en-US" sz="1500" b="1" dirty="0">
                            <a:solidFill>
                              <a:schemeClr val="tx1"/>
                            </a:solidFill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1" dirty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1</a:t>
                          </a:r>
                          <a:r>
                            <a:rPr lang="en-US" sz="1500" b="1" baseline="30000" dirty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st</a:t>
                          </a:r>
                          <a:r>
                            <a:rPr lang="en-US" sz="1500" b="1" dirty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 line regimens</a:t>
                          </a:r>
                        </a:p>
                        <a:p>
                          <a:r>
                            <a:rPr lang="en-US" sz="1500" b="1" dirty="0" smtClean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n =</a:t>
                          </a:r>
                          <a:r>
                            <a:rPr lang="en-US" sz="1500" b="1" dirty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112 (70%)</a:t>
                          </a: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1" dirty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2</a:t>
                          </a:r>
                          <a:r>
                            <a:rPr lang="en-US" sz="1500" b="1" baseline="30000" dirty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nd</a:t>
                          </a:r>
                          <a:r>
                            <a:rPr lang="en-US" sz="1500" b="1" dirty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 line regimen</a:t>
                          </a:r>
                        </a:p>
                        <a:p>
                          <a:r>
                            <a:rPr lang="en-US" sz="1500" b="1" dirty="0" smtClean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n=48 (</a:t>
                          </a:r>
                          <a:r>
                            <a:rPr lang="en-US" sz="1500" b="1" dirty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30%)</a:t>
                          </a: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413255">
                    <a:tc>
                      <a:txBody>
                        <a:bodyPr/>
                        <a:lstStyle/>
                        <a:p>
                          <a:r>
                            <a:rPr lang="en-US" sz="1500" b="1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Current regimens tGSS</a:t>
                          </a: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b="1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b="1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777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4" t="-126563" r="-121112" b="-55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104 (93%)</a:t>
                          </a:r>
                        </a:p>
                        <a:p>
                          <a:r>
                            <a:rPr lang="en-US" sz="1500" b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8 (7%)</a:t>
                          </a:r>
                        </a:p>
                        <a:p>
                          <a:endParaRPr lang="en-US" sz="1500" b="0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6 (12.5%)</a:t>
                          </a:r>
                        </a:p>
                        <a:p>
                          <a:r>
                            <a:rPr lang="en-US" sz="1500" b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42 (87.5%)</a:t>
                          </a:r>
                        </a:p>
                        <a:p>
                          <a:endParaRPr lang="en-US" sz="1500" b="0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795160">
                    <a:tc>
                      <a:txBody>
                        <a:bodyPr/>
                        <a:lstStyle/>
                        <a:p>
                          <a:r>
                            <a:rPr lang="en-US" sz="1500" b="1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Estimated</a:t>
                          </a:r>
                          <a:r>
                            <a:rPr lang="en-US" sz="1500" b="1" baseline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 tGSS to</a:t>
                          </a:r>
                          <a:r>
                            <a:rPr lang="en-US" sz="1500" b="1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 </a:t>
                          </a:r>
                          <a:r>
                            <a:rPr lang="en-US" sz="1500" b="1" dirty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the subsequent regimens as per </a:t>
                          </a:r>
                          <a:r>
                            <a:rPr lang="en-US" sz="1500" b="1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the </a:t>
                          </a:r>
                          <a:r>
                            <a:rPr lang="en-US" sz="1500" b="1" dirty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Zim National ART guidelines </a:t>
                          </a:r>
                          <a:r>
                            <a:rPr lang="en-US" sz="1500" b="1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i.e. NNRTI - </a:t>
                          </a:r>
                          <a:r>
                            <a:rPr lang="en-US" sz="1500" b="1" dirty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change to </a:t>
                          </a:r>
                          <a:r>
                            <a:rPr lang="en-US" sz="1500" b="1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PI</a:t>
                          </a:r>
                          <a:r>
                            <a:rPr lang="en-US" sz="1500" b="1" baseline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 - INSTI</a:t>
                          </a:r>
                          <a:endParaRPr lang="en-US" sz="1500" b="1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b="1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  <a:p>
                          <a:endParaRPr lang="en-US" sz="1500" b="1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  <a:p>
                          <a:endParaRPr lang="en-US" sz="1500" b="1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b="1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  <a:p>
                          <a:endParaRPr lang="en-US" sz="1500" b="1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  <a:p>
                          <a:endParaRPr lang="en-US" sz="1500" b="1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795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4" t="-323846" r="-121112" b="-34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12 (11%)</a:t>
                          </a:r>
                        </a:p>
                        <a:p>
                          <a:r>
                            <a:rPr lang="en-US" sz="1500" b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100 (89%)</a:t>
                          </a:r>
                        </a:p>
                        <a:p>
                          <a:endParaRPr lang="en-US" sz="1500" b="0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0 (0%)</a:t>
                          </a:r>
                        </a:p>
                        <a:p>
                          <a:r>
                            <a:rPr lang="en-US" sz="1500" b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48 (100%)</a:t>
                          </a:r>
                        </a:p>
                        <a:p>
                          <a:endParaRPr lang="en-US" sz="1500" b="0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558008">
                    <a:tc>
                      <a:txBody>
                        <a:bodyPr/>
                        <a:lstStyle/>
                        <a:p>
                          <a:r>
                            <a:rPr lang="en-US" sz="1500" b="1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Estimated</a:t>
                          </a:r>
                          <a:r>
                            <a:rPr lang="en-US" sz="1500" b="1" baseline="0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 tGSS to</a:t>
                          </a:r>
                          <a:r>
                            <a:rPr lang="en-US" sz="1500" b="1" dirty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 </a:t>
                          </a:r>
                          <a:r>
                            <a:rPr lang="en-US" sz="1500" b="1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TLD</a:t>
                          </a:r>
                          <a:r>
                            <a:rPr lang="en-US" sz="1500" b="1" baseline="0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  (</a:t>
                          </a:r>
                          <a:r>
                            <a:rPr lang="en-US" sz="1500" b="1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NNRTI </a:t>
                          </a:r>
                          <a:r>
                            <a:rPr lang="en-US" sz="1500" b="1" dirty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/ PI changed </a:t>
                          </a:r>
                          <a:r>
                            <a:rPr lang="en-US" sz="1500" b="1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to </a:t>
                          </a:r>
                          <a:r>
                            <a:rPr lang="en-US" sz="1500" b="1" smtClean="0"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TLD)</a:t>
                          </a:r>
                          <a:endParaRPr lang="en-US" sz="1500" b="1" dirty="0"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b="1" dirty="0">
                            <a:solidFill>
                              <a:schemeClr val="tx1"/>
                            </a:solidFill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  <a:p>
                          <a:endParaRPr lang="en-US" sz="1500" b="1" dirty="0">
                            <a:solidFill>
                              <a:schemeClr val="tx1"/>
                            </a:solidFill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b="1" dirty="0">
                            <a:solidFill>
                              <a:schemeClr val="tx1"/>
                            </a:solidFill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  <a:p>
                          <a:endParaRPr lang="en-US" sz="1500" b="1" dirty="0">
                            <a:solidFill>
                              <a:schemeClr val="tx1"/>
                            </a:solidFill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795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4" t="-494615" r="-121112" b="-17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47(42%)</a:t>
                          </a:r>
                        </a:p>
                        <a:p>
                          <a:r>
                            <a:rPr lang="en-US" sz="1500" b="0" dirty="0" smtClean="0">
                              <a:solidFill>
                                <a:srgbClr val="FF0000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65 (58%)</a:t>
                          </a:r>
                        </a:p>
                        <a:p>
                          <a:endParaRPr lang="en-US" sz="1500" b="0" dirty="0">
                            <a:solidFill>
                              <a:schemeClr val="tx1"/>
                            </a:solidFill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4 (8%)</a:t>
                          </a:r>
                        </a:p>
                        <a:p>
                          <a:r>
                            <a:rPr lang="en-US" sz="1500" b="0" dirty="0" smtClean="0">
                              <a:solidFill>
                                <a:srgbClr val="FF0000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44 (92%)</a:t>
                          </a:r>
                        </a:p>
                        <a:p>
                          <a:endParaRPr lang="en-US" sz="1500" b="0" dirty="0">
                            <a:solidFill>
                              <a:srgbClr val="FF0000"/>
                            </a:solidFill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585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4" t="-805208" r="-121112" b="-1385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b="1" dirty="0">
                            <a:solidFill>
                              <a:schemeClr val="tx1"/>
                            </a:solidFill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  <a:p>
                          <a:endParaRPr lang="en-US" sz="1500" b="1" dirty="0">
                            <a:solidFill>
                              <a:schemeClr val="tx1"/>
                            </a:solidFill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b="1" dirty="0">
                            <a:solidFill>
                              <a:schemeClr val="tx1"/>
                            </a:solidFill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  <a:p>
                          <a:endParaRPr lang="en-US" sz="1500" b="1" dirty="0">
                            <a:solidFill>
                              <a:schemeClr val="tx1"/>
                            </a:solidFill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795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4" t="-663359" r="-121112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5 (4%)</a:t>
                          </a:r>
                        </a:p>
                        <a:p>
                          <a:r>
                            <a:rPr lang="en-US" sz="1500" b="0" dirty="0" smtClean="0">
                              <a:solidFill>
                                <a:srgbClr val="FF0000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107 (96%)</a:t>
                          </a:r>
                        </a:p>
                        <a:p>
                          <a:endParaRPr lang="en-US" sz="1500" b="0" dirty="0">
                            <a:solidFill>
                              <a:schemeClr val="tx1"/>
                            </a:solidFill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0 (0%)</a:t>
                          </a:r>
                        </a:p>
                        <a:p>
                          <a:r>
                            <a:rPr lang="en-US" sz="1500" b="0" dirty="0" smtClean="0">
                              <a:solidFill>
                                <a:srgbClr val="FF0000"/>
                              </a:solidFill>
                              <a:latin typeface="Franklin Gothic Book" charset="0"/>
                              <a:ea typeface="Franklin Gothic Book" charset="0"/>
                              <a:cs typeface="Franklin Gothic Book" charset="0"/>
                            </a:rPr>
                            <a:t>48 (100%)</a:t>
                          </a:r>
                        </a:p>
                        <a:p>
                          <a:endParaRPr lang="en-US" sz="1500" b="0" dirty="0">
                            <a:solidFill>
                              <a:schemeClr val="tx1"/>
                            </a:solidFill>
                            <a:latin typeface="Franklin Gothic Book" charset="0"/>
                            <a:ea typeface="Franklin Gothic Book" charset="0"/>
                            <a:cs typeface="Franklin Gothic Book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890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4305"/>
            <a:ext cx="10972800" cy="7152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Franklin Gothic Book" charset="0"/>
                <a:ea typeface="Franklin Gothic Book" charset="0"/>
                <a:cs typeface="Franklin Gothic Book" charset="0"/>
              </a:rPr>
              <a:t>Data Summary and Implications</a:t>
            </a:r>
            <a:endParaRPr lang="en-US" sz="28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39567"/>
            <a:ext cx="10972800" cy="5035596"/>
          </a:xfrm>
        </p:spPr>
        <p:txBody>
          <a:bodyPr>
            <a:normAutofit fontScale="92500" lnSpcReduction="10000"/>
          </a:bodyPr>
          <a:lstStyle/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First line failures have high levels 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of NNRTI and NRTI resistance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FF0000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TLD roll out must be cognizant of the implications of K65R and M184V.</a:t>
            </a:r>
          </a:p>
          <a:p>
            <a:pPr marL="0" lvl="1" indent="0" algn="just">
              <a:buNone/>
            </a:pPr>
            <a:endParaRPr lang="en-US" sz="2400" b="1" dirty="0" smtClean="0">
              <a:solidFill>
                <a:srgbClr val="FF0000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Rare PI resistance (10%) and a low rate of NRTI resistance in 2</a:t>
            </a:r>
            <a:r>
              <a:rPr lang="en-US" sz="2400" baseline="30000" dirty="0" smtClean="0">
                <a:latin typeface="Franklin Gothic Book" charset="0"/>
                <a:ea typeface="Franklin Gothic Book" charset="0"/>
                <a:cs typeface="Franklin Gothic Book" charset="0"/>
              </a:rPr>
              <a:t>nd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 line failures</a:t>
            </a:r>
          </a:p>
          <a:p>
            <a:pPr marL="74295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charset="0"/>
                <a:ea typeface="Franklin Gothic Book" charset="0"/>
                <a:cs typeface="Franklin Gothic Book" charset="0"/>
              </a:rPr>
              <a:t>Suggestive of inadequate adherence to PI based regimens. May be related to tolerance and side effects.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TLD as a second line option may not provide sufficient coverage of all AYAs failing first line therapy based on tGSS evaluation, however may provide coverage of AYAs failing second line therapy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NRTI substitutions (TDF to AZT) may be required, and will need to be balanced for side effects and the absence of single tablet regimens (STRs).</a:t>
            </a:r>
          </a:p>
          <a:p>
            <a:pPr marL="0" lvl="1" indent="0" algn="just">
              <a:buNone/>
            </a:pPr>
            <a:endParaRPr lang="en-US" sz="2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06588"/>
            <a:ext cx="10972800" cy="4525963"/>
          </a:xfrm>
        </p:spPr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Franklin Gothic Book" charset="0"/>
                <a:ea typeface="Franklin Gothic Book" charset="0"/>
                <a:cs typeface="Franklin Gothic Book" charset="0"/>
              </a:rPr>
              <a:t>A significantly higher proportion of AYA failing NNRTI-based 1</a:t>
            </a:r>
            <a:r>
              <a:rPr lang="en-US" sz="2600" baseline="30000" dirty="0">
                <a:latin typeface="Franklin Gothic Book" charset="0"/>
                <a:ea typeface="Franklin Gothic Book" charset="0"/>
                <a:cs typeface="Franklin Gothic Book" charset="0"/>
              </a:rPr>
              <a:t>st</a:t>
            </a:r>
            <a:r>
              <a:rPr lang="en-US" sz="2600" dirty="0">
                <a:latin typeface="Franklin Gothic Book" charset="0"/>
                <a:ea typeface="Franklin Gothic Book" charset="0"/>
                <a:cs typeface="Franklin Gothic Book" charset="0"/>
              </a:rPr>
              <a:t> line regimens had clinically significant </a:t>
            </a:r>
            <a:r>
              <a:rPr lang="en-US" sz="2600" dirty="0" smtClean="0">
                <a:latin typeface="Franklin Gothic Book" charset="0"/>
                <a:ea typeface="Franklin Gothic Book" charset="0"/>
                <a:cs typeface="Franklin Gothic Book" charset="0"/>
              </a:rPr>
              <a:t>DRMs </a:t>
            </a:r>
            <a:r>
              <a:rPr lang="en-US" sz="2600" dirty="0">
                <a:latin typeface="Franklin Gothic Book" charset="0"/>
                <a:ea typeface="Franklin Gothic Book" charset="0"/>
                <a:cs typeface="Franklin Gothic Book" charset="0"/>
              </a:rPr>
              <a:t>compared with those failing PI based 2</a:t>
            </a:r>
            <a:r>
              <a:rPr lang="en-US" sz="2600" baseline="30000" dirty="0">
                <a:latin typeface="Franklin Gothic Book" charset="0"/>
                <a:ea typeface="Franklin Gothic Book" charset="0"/>
                <a:cs typeface="Franklin Gothic Book" charset="0"/>
              </a:rPr>
              <a:t>nd</a:t>
            </a:r>
            <a:r>
              <a:rPr lang="en-US" sz="2600" dirty="0">
                <a:latin typeface="Franklin Gothic Book" charset="0"/>
                <a:ea typeface="Franklin Gothic Book" charset="0"/>
                <a:cs typeface="Franklin Gothic Book" charset="0"/>
              </a:rPr>
              <a:t> line regimens. </a:t>
            </a:r>
            <a:endParaRPr lang="en-US" sz="2600" dirty="0" smtClean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Franklin Gothic Book" charset="0"/>
                <a:ea typeface="Franklin Gothic Book" charset="0"/>
                <a:cs typeface="Franklin Gothic Book" charset="0"/>
              </a:rPr>
              <a:t>Analysis of plasma viruses may not reflect the full breadth of resistant mutants</a:t>
            </a:r>
            <a:endParaRPr lang="en-US" sz="2200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0" indent="0" algn="just">
              <a:buNone/>
            </a:pPr>
            <a:endParaRPr lang="en-US" sz="2600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Franklin Gothic Book" charset="0"/>
                <a:ea typeface="Franklin Gothic Book" charset="0"/>
                <a:cs typeface="Franklin Gothic Book" charset="0"/>
              </a:rPr>
              <a:t>The introduction of TLD, with a high genetic barrier to resistance in LMICs, may optimize long-term ART treatment success.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600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Franklin Gothic Book" charset="0"/>
                <a:ea typeface="Franklin Gothic Book" charset="0"/>
                <a:cs typeface="Franklin Gothic Book" charset="0"/>
              </a:rPr>
              <a:t>However, this should be accompanied by frequent VL monitoring to avoid DTG monotherapy and further limiting options for this vulnerable and hard to treat population.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Acknowledgements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881229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All study participants, clinicians and staff 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Funding Grants</a:t>
            </a:r>
            <a:endParaRPr lang="en-US" sz="2400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lvl="1">
              <a:buFont typeface="Arial" charset="0"/>
              <a:buChar char="•"/>
            </a:pP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is-IS" sz="2400" dirty="0">
                <a:latin typeface="Franklin Gothic Book" charset="0"/>
                <a:ea typeface="Franklin Gothic Book" charset="0"/>
                <a:cs typeface="Franklin Gothic Book" charset="0"/>
              </a:rPr>
              <a:t>1R21AI124402-01</a:t>
            </a:r>
          </a:p>
          <a:p>
            <a:pPr lvl="1">
              <a:buFont typeface="Arial" charset="0"/>
              <a:buChar char="•"/>
            </a:pPr>
            <a:r>
              <a:rPr lang="is-IS" sz="240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mr-IN" sz="2400" dirty="0">
                <a:latin typeface="Franklin Gothic Book" charset="0"/>
                <a:ea typeface="Franklin Gothic Book" charset="0"/>
                <a:cs typeface="Franklin Gothic Book" charset="0"/>
              </a:rPr>
              <a:t>AID-OAA-A-14-00046 </a:t>
            </a:r>
          </a:p>
          <a:p>
            <a:endParaRPr lang="en-US" sz="24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pic>
        <p:nvPicPr>
          <p:cNvPr id="4" name="Picture 6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4220"/>
            <a:ext cx="2737834" cy="183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mage result for john snow i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662" y="4134553"/>
            <a:ext cx="2512338" cy="182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ge result for usa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55208"/>
            <a:ext cx="2678039" cy="26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age result for NI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867" y="4167712"/>
            <a:ext cx="3125942" cy="182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2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0081"/>
            <a:ext cx="10972800" cy="80754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</a:rPr>
              <a:t>Baseline Characteristics at Randomization</a:t>
            </a:r>
            <a:endParaRPr lang="en-US" sz="2800" dirty="0"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29468" y="939569"/>
          <a:ext cx="8778240" cy="50326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58164"/>
                <a:gridCol w="1298952"/>
                <a:gridCol w="1551042"/>
                <a:gridCol w="1639962"/>
                <a:gridCol w="1330120"/>
              </a:tblGrid>
              <a:tr h="6366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 212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 </a:t>
                      </a:r>
                      <a:endParaRPr lang="en-US" sz="14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104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of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</a:t>
                      </a: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p-value*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2952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(n,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(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50.5)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48.1)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(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52.8)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2952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(median, IQR)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(15.1-20.0)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 (14.7-20.1)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(15.7-19.9)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2952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(n,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2952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18.9)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21.2)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16.7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2952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(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44.3)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(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43.3)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(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45.4)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2952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(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(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35.6)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(40)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2952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Sexually active (n,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48905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in years on ART (Median(IQR))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(IQR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3.8-8.5)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(n=211)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(IQR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3.9-8.6)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(n=104)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(IQR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3.8-8.4)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(n=107)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2952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 Reported Adherence (95% or higher) n(%)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(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67.8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(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81.1)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0.04*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6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0081"/>
            <a:ext cx="10972800" cy="80754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</a:rPr>
              <a:t>Baseline Characteristics and ART Regimens at Randomization</a:t>
            </a:r>
            <a:endParaRPr lang="en-US" sz="2800" dirty="0"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546482"/>
              </p:ext>
            </p:extLst>
          </p:nvPr>
        </p:nvGraphicFramePr>
        <p:xfrm>
          <a:off x="1426128" y="798842"/>
          <a:ext cx="9532385" cy="50822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12300"/>
                <a:gridCol w="1410549"/>
                <a:gridCol w="1684296"/>
                <a:gridCol w="1780853"/>
                <a:gridCol w="1444387"/>
              </a:tblGrid>
              <a:tr h="5968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 212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 </a:t>
                      </a:r>
                      <a:endParaRPr lang="en-US" sz="14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104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of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p-value*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1573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Cambria"/>
                          <a:cs typeface="Segoe UI"/>
                        </a:rPr>
                        <a:t>CD4 Count (cells/mm</a:t>
                      </a:r>
                      <a:r>
                        <a:rPr lang="en-US" sz="1200" b="1" baseline="30000" dirty="0">
                          <a:effectLst/>
                          <a:latin typeface="Cambria"/>
                          <a:cs typeface="Segoe UI"/>
                        </a:rPr>
                        <a:t>3</a:t>
                      </a:r>
                      <a:r>
                        <a:rPr lang="en-US" sz="1200" b="1" dirty="0">
                          <a:effectLst/>
                          <a:latin typeface="Cambria"/>
                          <a:cs typeface="Segoe UI"/>
                        </a:rPr>
                        <a:t>) (Median/IQR)</a:t>
                      </a:r>
                      <a:endParaRPr lang="en-US" sz="1200" dirty="0">
                        <a:effectLst/>
                        <a:latin typeface="Cambr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217</a:t>
                      </a:r>
                      <a:r>
                        <a:rPr lang="en-US" sz="1200" baseline="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(IQR </a:t>
                      </a: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68.5-392)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(n=208)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217</a:t>
                      </a:r>
                      <a:r>
                        <a:rPr lang="en-US" sz="1200" baseline="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(IQR </a:t>
                      </a: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95-409)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(n=101)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211</a:t>
                      </a:r>
                      <a:r>
                        <a:rPr lang="en-US" sz="1200" baseline="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(IQR </a:t>
                      </a: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52-381)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(n=107)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0.4205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1049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effectLst/>
                          <a:latin typeface="Cambria"/>
                        </a:rPr>
                        <a:t>CD4 Count </a:t>
                      </a:r>
                      <a:r>
                        <a:rPr lang="en-US" sz="1200" b="1" dirty="0">
                          <a:effectLst/>
                          <a:latin typeface="Cambria"/>
                          <a:cs typeface="Segoe UI"/>
                        </a:rPr>
                        <a:t>&lt;200 cells/mm</a:t>
                      </a:r>
                      <a:r>
                        <a:rPr lang="en-US" sz="1200" b="1" baseline="30000" dirty="0">
                          <a:effectLst/>
                          <a:latin typeface="Cambria"/>
                          <a:cs typeface="Segoe UI"/>
                        </a:rPr>
                        <a:t>3</a:t>
                      </a:r>
                      <a:endParaRPr lang="en-US" sz="1200" dirty="0">
                        <a:effectLst/>
                        <a:latin typeface="Cambria"/>
                      </a:endParaRPr>
                    </a:p>
                    <a:p>
                      <a:pPr algn="l"/>
                      <a:r>
                        <a:rPr lang="en-US" sz="1200" b="1" dirty="0">
                          <a:effectLst/>
                          <a:latin typeface="Cambria"/>
                          <a:cs typeface="Segoe UI"/>
                        </a:rPr>
                        <a:t>(%)</a:t>
                      </a:r>
                      <a:endParaRPr lang="en-US" sz="1200" dirty="0">
                        <a:effectLst/>
                        <a:latin typeface="Cambr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47.2</a:t>
                      </a:r>
                      <a:r>
                        <a:rPr lang="en-US" sz="1200" baseline="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(n=212</a:t>
                      </a: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46.2</a:t>
                      </a:r>
                      <a:r>
                        <a:rPr lang="en-US" sz="1200" baseline="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(n=104</a:t>
                      </a: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48.2</a:t>
                      </a:r>
                      <a:r>
                        <a:rPr lang="en-US" sz="1200" baseline="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(n=108</a:t>
                      </a: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0.771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1049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Cambria"/>
                        </a:rPr>
                        <a:t>Viral load &gt;1000copies/mL (n</a:t>
                      </a:r>
                      <a:r>
                        <a:rPr lang="en-US" sz="800" dirty="0">
                          <a:effectLst/>
                          <a:latin typeface="Cambria"/>
                        </a:rPr>
                        <a:t>   </a:t>
                      </a:r>
                      <a:r>
                        <a:rPr lang="en-US" sz="1200" b="1" dirty="0">
                          <a:effectLst/>
                          <a:latin typeface="Cambria"/>
                        </a:rPr>
                        <a:t>(%))</a:t>
                      </a:r>
                      <a:endParaRPr lang="en-US" sz="1200" dirty="0">
                        <a:effectLst/>
                        <a:latin typeface="Cambr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200 (94.34)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95 (91.35)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105 (97.22)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0.064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6600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Cambria"/>
                          <a:cs typeface="Segoe UI"/>
                        </a:rPr>
                        <a:t>Viral Load (log</a:t>
                      </a:r>
                      <a:r>
                        <a:rPr lang="en-US" sz="1200" b="1" baseline="-25000" dirty="0">
                          <a:effectLst/>
                          <a:latin typeface="Cambria"/>
                          <a:cs typeface="Segoe UI"/>
                        </a:rPr>
                        <a:t>10</a:t>
                      </a:r>
                      <a:r>
                        <a:rPr lang="en-US" sz="1200" b="1" dirty="0">
                          <a:effectLst/>
                          <a:latin typeface="Cambria"/>
                          <a:cs typeface="Segoe UI"/>
                        </a:rPr>
                        <a:t> copies/ml) (Median/IQR), </a:t>
                      </a:r>
                      <a:endParaRPr lang="en-US" sz="1200" dirty="0">
                        <a:effectLst/>
                        <a:latin typeface="Cambr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4.31</a:t>
                      </a:r>
                      <a:r>
                        <a:rPr lang="en-US" sz="1200" baseline="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(IQR 3.7-4.8</a:t>
                      </a: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(n=212)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4.21</a:t>
                      </a:r>
                      <a:r>
                        <a:rPr lang="en-US" sz="1200" baseline="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(IQR 3.6-4.7)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(n=104)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4.5  </a:t>
                      </a:r>
                      <a:r>
                        <a:rPr lang="en-US" sz="12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IQR </a:t>
                      </a:r>
                      <a:r>
                        <a:rPr lang="en-US" sz="12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3.8-4.9)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(n=108)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0.1649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1026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Cambria"/>
                        </a:rPr>
                        <a:t>First Line ART Regimen </a:t>
                      </a:r>
                      <a:endParaRPr lang="en-US" sz="1200" dirty="0">
                        <a:effectLst/>
                        <a:latin typeface="Cambr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(N=142)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(N=101)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(N=101)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1026">
                <a:tc>
                  <a:txBody>
                    <a:bodyPr/>
                    <a:lstStyle/>
                    <a:p>
                      <a:pPr algn="l">
                        <a:spcBef>
                          <a:spcPts val="1000"/>
                        </a:spcBef>
                      </a:pPr>
                      <a:r>
                        <a:rPr lang="en-US" sz="1200" dirty="0">
                          <a:effectLst/>
                          <a:latin typeface="Cambria"/>
                        </a:rPr>
                        <a:t>Tenofovir/Lamivudine/</a:t>
                      </a:r>
                      <a:r>
                        <a:rPr lang="en-US" sz="1200" dirty="0" err="1">
                          <a:effectLst/>
                          <a:latin typeface="Cambria"/>
                        </a:rPr>
                        <a:t>Efavirenz</a:t>
                      </a:r>
                      <a:r>
                        <a:rPr lang="en-US" sz="1200" dirty="0">
                          <a:effectLst/>
                          <a:latin typeface="Cambria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93 (46.0)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44 (43.6)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49 (48.5)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0.747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1026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Cambria"/>
                        </a:rPr>
                        <a:t>Tenofovir/Lamivudine/Nevirapine</a:t>
                      </a:r>
                      <a:r>
                        <a:rPr lang="en-US" sz="1200">
                          <a:effectLst/>
                          <a:latin typeface="Cambria"/>
                          <a:cs typeface="Segoe UI"/>
                        </a:rPr>
                        <a:t> </a:t>
                      </a:r>
                      <a:endParaRPr lang="en-US" sz="1200">
                        <a:effectLst/>
                        <a:latin typeface="Cambr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11 (5.5)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5 (4.95)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6 (5.94)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1026">
                <a:tc>
                  <a:txBody>
                    <a:bodyPr/>
                    <a:lstStyle/>
                    <a:p>
                      <a:pPr algn="l">
                        <a:spcBef>
                          <a:spcPts val="1000"/>
                        </a:spcBef>
                      </a:pPr>
                      <a:r>
                        <a:rPr lang="en-US" sz="1200">
                          <a:effectLst/>
                          <a:latin typeface="Cambria"/>
                        </a:rPr>
                        <a:t>Zidovudine/Lamivudine/Efavirenz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11 (5.5)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7 (6.9)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4(3.96)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1026">
                <a:tc>
                  <a:txBody>
                    <a:bodyPr/>
                    <a:lstStyle/>
                    <a:p>
                      <a:pPr algn="l">
                        <a:spcBef>
                          <a:spcPts val="1000"/>
                        </a:spcBef>
                      </a:pPr>
                      <a:r>
                        <a:rPr lang="en-US" sz="1200">
                          <a:effectLst/>
                          <a:latin typeface="Cambria"/>
                        </a:rPr>
                        <a:t>Zidovudine/Lamivudine/Nevirapine</a:t>
                      </a:r>
                      <a:r>
                        <a:rPr lang="en-US" sz="1200">
                          <a:effectLst/>
                          <a:latin typeface="Cambria"/>
                          <a:cs typeface="Segoe UI"/>
                        </a:rPr>
                        <a:t> </a:t>
                      </a:r>
                      <a:endParaRPr lang="en-US" sz="1200">
                        <a:effectLst/>
                        <a:latin typeface="Cambr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24 (</a:t>
                      </a:r>
                      <a:r>
                        <a:rPr lang="en-US" sz="12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11.9)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11 (</a:t>
                      </a:r>
                      <a:r>
                        <a:rPr lang="en-US" sz="12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10.9</a:t>
                      </a: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13 (</a:t>
                      </a:r>
                      <a:r>
                        <a:rPr lang="en-US" sz="12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12.9)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1026">
                <a:tc>
                  <a:txBody>
                    <a:bodyPr/>
                    <a:lstStyle/>
                    <a:p>
                      <a:pPr algn="l">
                        <a:spcBef>
                          <a:spcPts val="1000"/>
                        </a:spcBef>
                      </a:pPr>
                      <a:r>
                        <a:rPr lang="en-US" sz="1200">
                          <a:effectLst/>
                          <a:latin typeface="Cambria"/>
                        </a:rPr>
                        <a:t>Stavudine/Lamivudine/Efavirenz</a:t>
                      </a:r>
                      <a:r>
                        <a:rPr lang="en-US" sz="1200">
                          <a:effectLst/>
                          <a:latin typeface="Cambria"/>
                          <a:cs typeface="Segoe UI"/>
                        </a:rPr>
                        <a:t> </a:t>
                      </a:r>
                      <a:endParaRPr lang="en-US" sz="1200">
                        <a:effectLst/>
                        <a:latin typeface="Cambr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1 (0.5)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1 (0.99)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0 (0)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1026">
                <a:tc>
                  <a:txBody>
                    <a:bodyPr/>
                    <a:lstStyle/>
                    <a:p>
                      <a:pPr algn="l">
                        <a:spcBef>
                          <a:spcPts val="1000"/>
                        </a:spcBef>
                      </a:pPr>
                      <a:r>
                        <a:rPr lang="en-US" sz="1200">
                          <a:effectLst/>
                          <a:latin typeface="Cambria"/>
                        </a:rPr>
                        <a:t>Other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2 (1.0)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1 (1.0)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1 (1.0)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1026"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effectLst/>
                          <a:latin typeface="Cambria"/>
                        </a:rPr>
                        <a:t>Second Line ART Regimen</a:t>
                      </a:r>
                      <a:endParaRPr lang="en-US" sz="1200">
                        <a:effectLst/>
                        <a:latin typeface="Cambr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(N=60)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(N=32)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(N=28)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1026">
                <a:tc>
                  <a:txBody>
                    <a:bodyPr/>
                    <a:lstStyle/>
                    <a:p>
                      <a:pPr algn="l">
                        <a:spcBef>
                          <a:spcPts val="1000"/>
                        </a:spcBef>
                      </a:pPr>
                      <a:r>
                        <a:rPr lang="en-US" sz="1200" dirty="0" err="1" smtClean="0">
                          <a:effectLst/>
                          <a:latin typeface="Cambria"/>
                        </a:rPr>
                        <a:t>Tenofovir</a:t>
                      </a:r>
                      <a:r>
                        <a:rPr lang="en-US" sz="1200" dirty="0" smtClean="0">
                          <a:effectLst/>
                          <a:latin typeface="Cambria"/>
                        </a:rPr>
                        <a:t>/Lamivudine/</a:t>
                      </a:r>
                      <a:r>
                        <a:rPr lang="en-US" sz="1200" dirty="0" err="1" smtClean="0">
                          <a:effectLst/>
                          <a:latin typeface="Cambria"/>
                        </a:rPr>
                        <a:t>Atazanavir</a:t>
                      </a:r>
                      <a:r>
                        <a:rPr lang="en-US" sz="1200" dirty="0" smtClean="0">
                          <a:effectLst/>
                          <a:latin typeface="Cambria"/>
                        </a:rPr>
                        <a:t>/Ritonavir</a:t>
                      </a:r>
                      <a:endParaRPr lang="en-US" sz="1200" dirty="0">
                        <a:effectLst/>
                        <a:latin typeface="Cambr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33 (16.3)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17 (16.8)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16 (15.8)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1026">
                <a:tc>
                  <a:txBody>
                    <a:bodyPr/>
                    <a:lstStyle/>
                    <a:p>
                      <a:pPr algn="l">
                        <a:spcBef>
                          <a:spcPts val="1000"/>
                        </a:spcBef>
                      </a:pPr>
                      <a:r>
                        <a:rPr lang="en-US" sz="1200">
                          <a:effectLst/>
                          <a:latin typeface="Cambria"/>
                        </a:rPr>
                        <a:t>Zidovudine/Lamivudine/Atazanavir/Rit</a:t>
                      </a:r>
                      <a:r>
                        <a:rPr lang="en-US" sz="1200">
                          <a:effectLst/>
                          <a:latin typeface="Cambria"/>
                          <a:cs typeface="Segoe UI"/>
                        </a:rPr>
                        <a:t>onavir</a:t>
                      </a:r>
                      <a:endParaRPr lang="en-US" sz="1200">
                        <a:effectLst/>
                        <a:latin typeface="Cambr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9 (4.46)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6 (5.94)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3 (2.97)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1026">
                <a:tc>
                  <a:txBody>
                    <a:bodyPr/>
                    <a:lstStyle/>
                    <a:p>
                      <a:pPr algn="l">
                        <a:spcBef>
                          <a:spcPts val="1000"/>
                        </a:spcBef>
                      </a:pPr>
                      <a:r>
                        <a:rPr lang="en-US" sz="1200" dirty="0" smtClean="0">
                          <a:effectLst/>
                          <a:latin typeface="Cambria"/>
                        </a:rPr>
                        <a:t>Zidovudine/Lamivudine/</a:t>
                      </a:r>
                      <a:r>
                        <a:rPr lang="en-US" sz="1200" dirty="0" err="1" smtClean="0">
                          <a:effectLst/>
                          <a:latin typeface="Cambria"/>
                        </a:rPr>
                        <a:t>Lopinavir</a:t>
                      </a:r>
                      <a:r>
                        <a:rPr lang="en-US" sz="1200" dirty="0" smtClean="0">
                          <a:effectLst/>
                          <a:latin typeface="Cambria"/>
                        </a:rPr>
                        <a:t>/Rit</a:t>
                      </a:r>
                      <a:r>
                        <a:rPr lang="en-US" sz="1200" dirty="0" smtClean="0">
                          <a:effectLst/>
                          <a:latin typeface="Cambria"/>
                          <a:cs typeface="Segoe UI"/>
                        </a:rPr>
                        <a:t>onavir</a:t>
                      </a:r>
                      <a:endParaRPr lang="en-US" sz="1200" dirty="0">
                        <a:effectLst/>
                        <a:latin typeface="Cambr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2 (1.0)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0 (0)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2 (2.0)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1026">
                <a:tc>
                  <a:txBody>
                    <a:bodyPr/>
                    <a:lstStyle/>
                    <a:p>
                      <a:pPr algn="l">
                        <a:spcBef>
                          <a:spcPts val="1000"/>
                        </a:spcBef>
                      </a:pPr>
                      <a:r>
                        <a:rPr lang="en-US" sz="1200" dirty="0" err="1" smtClean="0">
                          <a:effectLst/>
                          <a:latin typeface="Cambria"/>
                        </a:rPr>
                        <a:t>Abacavir</a:t>
                      </a:r>
                      <a:r>
                        <a:rPr lang="en-US" sz="1200" dirty="0" smtClean="0">
                          <a:effectLst/>
                          <a:latin typeface="Cambria"/>
                        </a:rPr>
                        <a:t>/Lamivudine/</a:t>
                      </a:r>
                      <a:r>
                        <a:rPr lang="en-US" sz="1200" dirty="0" err="1" smtClean="0">
                          <a:effectLst/>
                          <a:latin typeface="Cambria"/>
                        </a:rPr>
                        <a:t>Atazanavir</a:t>
                      </a:r>
                      <a:r>
                        <a:rPr lang="en-US" sz="1200" dirty="0" smtClean="0">
                          <a:effectLst/>
                          <a:latin typeface="Cambria"/>
                        </a:rPr>
                        <a:t>/Ritonavir</a:t>
                      </a:r>
                      <a:endParaRPr lang="en-US" sz="1200" dirty="0">
                        <a:effectLst/>
                        <a:latin typeface="Cambr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9 (4.46)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4 (3.96)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5 (4.95)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1026">
                <a:tc>
                  <a:txBody>
                    <a:bodyPr/>
                    <a:lstStyle/>
                    <a:p>
                      <a:pPr algn="l">
                        <a:spcBef>
                          <a:spcPts val="1000"/>
                        </a:spcBef>
                      </a:pPr>
                      <a:r>
                        <a:rPr lang="en-US" sz="1200" dirty="0" err="1" smtClean="0">
                          <a:effectLst/>
                          <a:latin typeface="Cambria"/>
                        </a:rPr>
                        <a:t>Abacavir</a:t>
                      </a:r>
                      <a:r>
                        <a:rPr lang="en-US" sz="1200" dirty="0" smtClean="0">
                          <a:effectLst/>
                          <a:latin typeface="Cambria"/>
                        </a:rPr>
                        <a:t>/Lamivudine/</a:t>
                      </a:r>
                      <a:r>
                        <a:rPr lang="en-US" sz="1200" dirty="0" err="1" smtClean="0">
                          <a:effectLst/>
                          <a:latin typeface="Cambria"/>
                        </a:rPr>
                        <a:t>Lopinavir</a:t>
                      </a:r>
                      <a:r>
                        <a:rPr lang="en-US" sz="1200" dirty="0" smtClean="0">
                          <a:effectLst/>
                          <a:latin typeface="Cambria"/>
                        </a:rPr>
                        <a:t>/Ritonavir</a:t>
                      </a:r>
                      <a:endParaRPr lang="en-US" sz="1200" dirty="0">
                        <a:effectLst/>
                        <a:latin typeface="Cambr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7 (3.97)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5 (4.95)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2 (2.0)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2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onflict </a:t>
            </a:r>
            <a:r>
              <a:rPr lang="en-US" sz="2800" dirty="0">
                <a:solidFill>
                  <a:srgbClr val="FF0000"/>
                </a:solidFill>
              </a:rPr>
              <a:t>of </a:t>
            </a:r>
            <a:r>
              <a:rPr lang="en-US" sz="2800" dirty="0" smtClean="0">
                <a:solidFill>
                  <a:srgbClr val="FF0000"/>
                </a:solidFill>
              </a:rPr>
              <a:t>Interest 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eclaration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None </a:t>
            </a:r>
            <a:r>
              <a:rPr lang="en-US" sz="2800" dirty="0"/>
              <a:t>to declare</a:t>
            </a:r>
            <a:endParaRPr lang="en-US" sz="28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88153" y="-166035"/>
            <a:ext cx="12655462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ranklin Gothic Book" charset="0"/>
                <a:ea typeface="Franklin Gothic Book" charset="0"/>
                <a:cs typeface="Franklin Gothic Book" charset="0"/>
              </a:rPr>
              <a:t>Introduction: High Virologic Failure Rates Among HIV Infected Adolescents</a:t>
            </a:r>
            <a:endParaRPr lang="en-US" sz="28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99" y="976965"/>
            <a:ext cx="11773527" cy="203407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AIDS remains a leading cause of death among adolescents globally</a:t>
            </a:r>
          </a:p>
          <a:p>
            <a:pPr algn="just"/>
            <a:endParaRPr lang="en-US" sz="2400" dirty="0" smtClean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algn="just"/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Treatment outcomes remain poor due to poor retention in care, high virologic failure rates and drug resistance mutations (DRMs). </a:t>
            </a:r>
            <a:r>
              <a:rPr lang="en-US" sz="2400" b="1" dirty="0" smtClean="0">
                <a:latin typeface="Franklin Gothic Book" charset="0"/>
                <a:ea typeface="Franklin Gothic Book" charset="0"/>
                <a:cs typeface="Franklin Gothic Book" charset="0"/>
              </a:rPr>
              <a:t>Improved treatment regimens and enhanced retention in care is needed</a:t>
            </a:r>
          </a:p>
        </p:txBody>
      </p:sp>
      <p:pic>
        <p:nvPicPr>
          <p:cNvPr id="6" name="Picture 5" descr="Fig 2b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8" y="3120340"/>
            <a:ext cx="6376609" cy="30125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5518" y="5731244"/>
            <a:ext cx="43019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Makadzange et al (2015) PLoS One (10): e0144057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4089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99" y="-16145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112" y="981541"/>
            <a:ext cx="10972800" cy="4645536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With increasing resistance to NNRTIs and the need for simplified affordable regimens, in 2017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WHO guidelines 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recommended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the use of Integrase Strand Transfer 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Inhibitors in adolescents and adults living with HIV infection. </a:t>
            </a:r>
          </a:p>
          <a:p>
            <a:pPr algn="just"/>
            <a:endParaRPr lang="en-US" sz="2400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algn="just"/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In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May 2019, Zimbabwe introduced dolutegravir in first, second and third line 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regimens</a:t>
            </a:r>
          </a:p>
          <a:p>
            <a:pPr algn="just"/>
            <a:endParaRPr lang="en-US" sz="2400" dirty="0" smtClean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algn="just"/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We conducted an evaluation of a peer support intervention among HIV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infected a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dolescents and young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a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dults (AYA)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failing first and second line 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ART</a:t>
            </a:r>
            <a:endParaRPr lang="en-US" dirty="0" smtClean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algn="just"/>
            <a:endParaRPr lang="en-US" sz="24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1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2754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Peer Support Intervention to Enhance Virologic Outcomes among AYA  (PESU Study)</a:t>
            </a:r>
            <a:endParaRPr lang="en-US" sz="2800" dirty="0">
              <a:solidFill>
                <a:srgbClr val="FF0000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56" y="3596081"/>
            <a:ext cx="10972800" cy="22398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000" dirty="0" smtClean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algn="just"/>
            <a:r>
              <a:rPr lang="en-US" sz="2000" b="1" dirty="0" smtClean="0">
                <a:latin typeface="Franklin Gothic Book" charset="0"/>
                <a:ea typeface="Franklin Gothic Book" charset="0"/>
                <a:cs typeface="Franklin Gothic Book" charset="0"/>
              </a:rPr>
              <a:t>Primary Objective</a:t>
            </a:r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: </a:t>
            </a:r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To determine virologic suppression rate in the Peer Support Intervention group </a:t>
            </a:r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compared with </a:t>
            </a:r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the Standard of Care group after 48 weeks of </a:t>
            </a:r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intervention</a:t>
            </a:r>
          </a:p>
          <a:p>
            <a:pPr algn="just">
              <a:buFont typeface="Arial" charset="0"/>
              <a:buChar char="•"/>
            </a:pPr>
            <a:r>
              <a:rPr lang="en-US" sz="2000" b="1" dirty="0" smtClean="0">
                <a:latin typeface="Franklin Gothic Book" charset="0"/>
                <a:ea typeface="Franklin Gothic Book" charset="0"/>
                <a:cs typeface="Franklin Gothic Book" charset="0"/>
              </a:rPr>
              <a:t>Secondary Objectives: </a:t>
            </a:r>
          </a:p>
          <a:p>
            <a:pPr lvl="1" algn="just">
              <a:buFont typeface="Arial" charset="0"/>
              <a:buChar char="•"/>
            </a:pPr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To </a:t>
            </a:r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determine the frequency and patterns of </a:t>
            </a:r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DRMs </a:t>
            </a:r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among AYA failing </a:t>
            </a:r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ART.</a:t>
            </a:r>
            <a:endParaRPr lang="en-US" sz="2000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lvl="1" algn="just">
              <a:buFont typeface="Arial" charset="0"/>
              <a:buChar char="•"/>
            </a:pPr>
            <a:r>
              <a:rPr lang="en-US" sz="2000" dirty="0"/>
              <a:t>To  predict the activity of subsequent regimens using genotypic susceptibility score (GSS</a:t>
            </a:r>
            <a:r>
              <a:rPr lang="en-US" sz="2000" dirty="0" smtClean="0"/>
              <a:t>)</a:t>
            </a:r>
            <a:endParaRPr lang="en-US" sz="2000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algn="just"/>
            <a:endParaRPr lang="en-US" sz="20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" y="2089697"/>
            <a:ext cx="3244160" cy="1477328"/>
          </a:xfrm>
          <a:prstGeom prst="rect">
            <a:avLst/>
          </a:prstGeom>
          <a:solidFill>
            <a:schemeClr val="tx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Key Inclusion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AYA (ages 10-24 years)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VL&gt; 400 copies/mL on 2 occasions over last 12 months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964499" y="2860324"/>
            <a:ext cx="720055" cy="1230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709720" y="2364017"/>
            <a:ext cx="0" cy="80534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97137" y="3182643"/>
            <a:ext cx="72984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713915" y="2369610"/>
            <a:ext cx="72984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42359" y="2089697"/>
            <a:ext cx="2999063" cy="548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Intervention (n= 104)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442359" y="2987599"/>
            <a:ext cx="2999063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Standard of Care (n= 108)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151853" y="2282427"/>
            <a:ext cx="53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1:1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5426980" y="1822088"/>
            <a:ext cx="0" cy="1761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426980" y="1998257"/>
            <a:ext cx="30144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461696" y="1826982"/>
            <a:ext cx="0" cy="1761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38225" y="1598382"/>
            <a:ext cx="662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W0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8173674" y="1598382"/>
            <a:ext cx="662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W48</a:t>
            </a:r>
            <a:endParaRPr lang="en-US" sz="1200" dirty="0"/>
          </a:p>
        </p:txBody>
      </p:sp>
      <p:sp>
        <p:nvSpPr>
          <p:cNvPr id="53" name="Isosceles Triangle 52"/>
          <p:cNvSpPr/>
          <p:nvPr/>
        </p:nvSpPr>
        <p:spPr>
          <a:xfrm rot="10800000">
            <a:off x="5340991" y="1425289"/>
            <a:ext cx="205534" cy="1730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 rot="10800000">
            <a:off x="8305800" y="1463040"/>
            <a:ext cx="205534" cy="1730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810387" y="1086734"/>
            <a:ext cx="169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Baseline DRMs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7620000" y="1086734"/>
            <a:ext cx="169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Primary Outcome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62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05" y="-245866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Methods </a:t>
            </a:r>
            <a:r>
              <a:rPr lang="mr-IN" sz="2800" dirty="0" smtClean="0">
                <a:solidFill>
                  <a:srgbClr val="FF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–</a:t>
            </a:r>
            <a:r>
              <a:rPr lang="en-US" sz="2800" dirty="0" smtClean="0">
                <a:solidFill>
                  <a:srgbClr val="FF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Drug Resistance Evaluation</a:t>
            </a:r>
            <a:endParaRPr lang="en-US" sz="2800" dirty="0">
              <a:solidFill>
                <a:srgbClr val="FF0000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705" y="798664"/>
                <a:ext cx="11812172" cy="5491300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US" sz="2400" dirty="0" smtClean="0">
                    <a:latin typeface="Franklin Gothic Book" charset="0"/>
                    <a:ea typeface="Franklin Gothic Book" charset="0"/>
                    <a:cs typeface="Franklin Gothic Book" charset="0"/>
                  </a:rPr>
                  <a:t>RNA </a:t>
                </a:r>
                <a:r>
                  <a:rPr lang="en-US" sz="2400" dirty="0">
                    <a:latin typeface="Franklin Gothic Book" charset="0"/>
                    <a:ea typeface="Franklin Gothic Book" charset="0"/>
                    <a:cs typeface="Franklin Gothic Book" charset="0"/>
                  </a:rPr>
                  <a:t>was extracted from </a:t>
                </a:r>
                <a:r>
                  <a:rPr lang="en-US" sz="2400" dirty="0" smtClean="0">
                    <a:latin typeface="Franklin Gothic Book" charset="0"/>
                    <a:ea typeface="Franklin Gothic Book" charset="0"/>
                    <a:cs typeface="Franklin Gothic Book" charset="0"/>
                  </a:rPr>
                  <a:t>baseline plasma samples in individuals with VL&gt;1000 copies/mL at enrollment </a:t>
                </a:r>
              </a:p>
              <a:p>
                <a:pPr lvl="1" algn="just"/>
                <a:r>
                  <a:rPr lang="en-US" sz="2400" dirty="0" smtClean="0">
                    <a:latin typeface="Franklin Gothic Book" charset="0"/>
                    <a:ea typeface="Franklin Gothic Book" charset="0"/>
                    <a:cs typeface="Franklin Gothic Book" charset="0"/>
                  </a:rPr>
                  <a:t>RNA was successfully extracted from 160 participants</a:t>
                </a:r>
              </a:p>
              <a:p>
                <a:pPr algn="just"/>
                <a:endParaRPr lang="en-US" sz="2400" dirty="0" smtClean="0">
                  <a:latin typeface="Franklin Gothic Book" charset="0"/>
                  <a:ea typeface="Franklin Gothic Book" charset="0"/>
                  <a:cs typeface="Franklin Gothic Book" charset="0"/>
                </a:endParaRPr>
              </a:p>
              <a:p>
                <a:pPr algn="just"/>
                <a:r>
                  <a:rPr lang="en-US" sz="2400" dirty="0" smtClean="0">
                    <a:latin typeface="Franklin Gothic Book" charset="0"/>
                    <a:ea typeface="Franklin Gothic Book" charset="0"/>
                    <a:cs typeface="Franklin Gothic Book" charset="0"/>
                  </a:rPr>
                  <a:t>Genotyping was conducted </a:t>
                </a:r>
                <a:r>
                  <a:rPr lang="en-US" sz="2400" dirty="0">
                    <a:latin typeface="Franklin Gothic Book" charset="0"/>
                    <a:ea typeface="Franklin Gothic Book" charset="0"/>
                    <a:cs typeface="Franklin Gothic Book" charset="0"/>
                  </a:rPr>
                  <a:t>by Sanger sequencing. </a:t>
                </a:r>
                <a:endParaRPr lang="en-US" sz="2400" dirty="0" smtClean="0">
                  <a:latin typeface="Franklin Gothic Book" charset="0"/>
                  <a:ea typeface="Franklin Gothic Book" charset="0"/>
                  <a:cs typeface="Franklin Gothic Book" charset="0"/>
                </a:endParaRPr>
              </a:p>
              <a:p>
                <a:pPr algn="just"/>
                <a:endParaRPr lang="en-US" sz="2400" dirty="0" smtClean="0">
                  <a:latin typeface="Franklin Gothic Book" charset="0"/>
                  <a:ea typeface="Franklin Gothic Book" charset="0"/>
                  <a:cs typeface="Franklin Gothic Book" charset="0"/>
                </a:endParaRPr>
              </a:p>
              <a:p>
                <a:pPr algn="just"/>
                <a:r>
                  <a:rPr lang="en-US" sz="2400" dirty="0" smtClean="0">
                    <a:latin typeface="Franklin Gothic Book" charset="0"/>
                    <a:ea typeface="Franklin Gothic Book" charset="0"/>
                    <a:cs typeface="Franklin Gothic Book" charset="0"/>
                  </a:rPr>
                  <a:t>Drug </a:t>
                </a:r>
                <a:r>
                  <a:rPr lang="en-US" sz="2400" dirty="0">
                    <a:latin typeface="Franklin Gothic Book" charset="0"/>
                    <a:ea typeface="Franklin Gothic Book" charset="0"/>
                    <a:cs typeface="Franklin Gothic Book" charset="0"/>
                  </a:rPr>
                  <a:t>resistant mutations were determined using the Stanford HIV database. </a:t>
                </a:r>
              </a:p>
              <a:p>
                <a:pPr algn="just"/>
                <a:endParaRPr lang="en-US" sz="2400" dirty="0" smtClean="0">
                  <a:latin typeface="Franklin Gothic Book" charset="0"/>
                  <a:ea typeface="Franklin Gothic Book" charset="0"/>
                  <a:cs typeface="Franklin Gothic Book" charset="0"/>
                </a:endParaRPr>
              </a:p>
              <a:p>
                <a:pPr marL="342900" lvl="1" indent="-342900" algn="just">
                  <a:buFont typeface="Arial"/>
                  <a:buChar char="•"/>
                </a:pPr>
                <a:r>
                  <a:rPr lang="en-US" sz="2400" dirty="0" smtClean="0">
                    <a:latin typeface="Franklin Gothic Book" charset="0"/>
                    <a:ea typeface="Franklin Gothic Book" charset="0"/>
                    <a:cs typeface="Franklin Gothic Book" charset="0"/>
                  </a:rPr>
                  <a:t>The </a:t>
                </a:r>
                <a:r>
                  <a:rPr lang="en-US" sz="2400" dirty="0">
                    <a:latin typeface="Franklin Gothic Book" charset="0"/>
                    <a:ea typeface="Franklin Gothic Book" charset="0"/>
                    <a:cs typeface="Franklin Gothic Book" charset="0"/>
                  </a:rPr>
                  <a:t>total genotypic susceptibility scores (</a:t>
                </a:r>
                <a:r>
                  <a:rPr lang="en-US" sz="2400" dirty="0" smtClean="0">
                    <a:latin typeface="Franklin Gothic Book" charset="0"/>
                    <a:ea typeface="Franklin Gothic Book" charset="0"/>
                    <a:cs typeface="Franklin Gothic Book" charset="0"/>
                  </a:rPr>
                  <a:t>tGSS) based </a:t>
                </a:r>
                <a:r>
                  <a:rPr lang="en-US" sz="2400" dirty="0">
                    <a:latin typeface="Franklin Gothic Book" charset="0"/>
                    <a:ea typeface="Franklin Gothic Book" charset="0"/>
                    <a:cs typeface="Franklin Gothic Book" charset="0"/>
                  </a:rPr>
                  <a:t>on the DRM results to score the activity of each drug in a given </a:t>
                </a:r>
                <a:r>
                  <a:rPr lang="en-US" sz="2400" dirty="0" smtClean="0">
                    <a:latin typeface="Franklin Gothic Book" charset="0"/>
                    <a:ea typeface="Franklin Gothic Book" charset="0"/>
                    <a:cs typeface="Franklin Gothic Book" charset="0"/>
                  </a:rPr>
                  <a:t>regimen</a:t>
                </a:r>
                <a:r>
                  <a:rPr lang="en-US" sz="2400" dirty="0">
                    <a:latin typeface="Franklin Gothic Book" charset="0"/>
                    <a:ea typeface="Franklin Gothic Book" charset="0"/>
                    <a:cs typeface="Franklin Gothic Book" charset="0"/>
                  </a:rPr>
                  <a:t> </a:t>
                </a:r>
                <a:r>
                  <a:rPr lang="en-US" sz="2400" dirty="0" smtClean="0">
                    <a:latin typeface="Franklin Gothic Book" charset="0"/>
                    <a:ea typeface="Franklin Gothic Book" charset="0"/>
                    <a:cs typeface="Franklin Gothic Book" charset="0"/>
                  </a:rPr>
                  <a:t>using </a:t>
                </a:r>
                <a:r>
                  <a:rPr lang="en-US" sz="2400" dirty="0">
                    <a:latin typeface="Franklin Gothic Book" charset="0"/>
                    <a:ea typeface="Franklin Gothic Book" charset="0"/>
                    <a:cs typeface="Franklin Gothic Book" charset="0"/>
                  </a:rPr>
                  <a:t>the Stanford HIVdb genotypic resistance interpretation </a:t>
                </a:r>
                <a:r>
                  <a:rPr lang="en-US" sz="2400" dirty="0" smtClean="0">
                    <a:latin typeface="Franklin Gothic Book" charset="0"/>
                    <a:ea typeface="Franklin Gothic Book" charset="0"/>
                    <a:cs typeface="Franklin Gothic Book" charset="0"/>
                  </a:rPr>
                  <a:t>system</a:t>
                </a:r>
              </a:p>
              <a:p>
                <a:pPr lvl="1" algn="just"/>
                <a:r>
                  <a:rPr lang="en-US" sz="2100" dirty="0" smtClean="0">
                    <a:latin typeface="Franklin Gothic Book" charset="0"/>
                    <a:ea typeface="Franklin Gothic Book" charset="0"/>
                    <a:cs typeface="Franklin Gothic Book" charset="0"/>
                  </a:rPr>
                  <a:t>tGSS &gt; 2 implies an optimal regimen</a:t>
                </a:r>
              </a:p>
              <a:p>
                <a:pPr lvl="1" algn="just"/>
                <a:r>
                  <a:rPr lang="en-US" sz="2100" dirty="0" smtClean="0">
                    <a:latin typeface="Franklin Gothic Book" charset="0"/>
                    <a:ea typeface="Franklin Gothic Book" charset="0"/>
                    <a:cs typeface="Franklin Gothic Book" charset="0"/>
                  </a:rPr>
                  <a:t>tGSS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 charset="0"/>
                        <a:ea typeface="Franklin Gothic Book" charset="0"/>
                        <a:cs typeface="Franklin Gothic Book" charset="0"/>
                      </a:rPr>
                      <m:t>≤</m:t>
                    </m:r>
                    <m:r>
                      <a:rPr lang="en-US" sz="2100" b="0" i="0" smtClean="0">
                        <a:latin typeface="Cambria Math" charset="0"/>
                        <a:ea typeface="Franklin Gothic Book" charset="0"/>
                        <a:cs typeface="Franklin Gothic Book" charset="0"/>
                      </a:rPr>
                      <m:t> </m:t>
                    </m:r>
                  </m:oMath>
                </a14:m>
                <a:r>
                  <a:rPr lang="en-US" sz="2100" dirty="0" smtClean="0">
                    <a:latin typeface="Franklin Gothic Book" charset="0"/>
                    <a:ea typeface="Franklin Gothic Book" charset="0"/>
                    <a:cs typeface="Franklin Gothic Book" charset="0"/>
                  </a:rPr>
                  <a:t>2 implies a sub-optimal regimen</a:t>
                </a:r>
                <a:endParaRPr lang="en-US" sz="2100" dirty="0">
                  <a:latin typeface="Franklin Gothic Book" charset="0"/>
                  <a:ea typeface="Franklin Gothic Book" charset="0"/>
                  <a:cs typeface="Franklin Gothic Book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705" y="798664"/>
                <a:ext cx="11812172" cy="5491300"/>
              </a:xfrm>
              <a:blipFill rotWithShape="0">
                <a:blip r:embed="rId3"/>
                <a:stretch>
                  <a:fillRect l="-671" t="-777" r="-826" b="-8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2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8588"/>
            <a:ext cx="10972800" cy="807541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Demographic and </a:t>
            </a:r>
            <a:r>
              <a:rPr lang="en-US" sz="2800" dirty="0" smtClean="0">
                <a:solidFill>
                  <a:srgbClr val="FF0000"/>
                </a:solidFill>
              </a:rPr>
              <a:t>Clinical Characteristics </a:t>
            </a:r>
            <a:r>
              <a:rPr lang="en-US" sz="2800" dirty="0">
                <a:solidFill>
                  <a:srgbClr val="FF0000"/>
                </a:solidFill>
              </a:rPr>
              <a:t>of the </a:t>
            </a:r>
            <a:r>
              <a:rPr lang="en-US" sz="2800" dirty="0" smtClean="0">
                <a:solidFill>
                  <a:srgbClr val="FF0000"/>
                </a:solidFill>
              </a:rPr>
              <a:t>Drug Resistance Cohort</a:t>
            </a:r>
            <a:endParaRPr lang="en-US" sz="2800" dirty="0">
              <a:solidFill>
                <a:srgbClr val="FF0000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324591"/>
              </p:ext>
            </p:extLst>
          </p:nvPr>
        </p:nvGraphicFramePr>
        <p:xfrm>
          <a:off x="271463" y="807545"/>
          <a:ext cx="11658600" cy="5775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0781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804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838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Characteristics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Total</a:t>
                      </a:r>
                      <a:r>
                        <a:rPr lang="en-US" sz="1800" baseline="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, n=160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1849"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Age,</a:t>
                      </a:r>
                      <a:r>
                        <a:rPr lang="en-US" sz="1700" baseline="0" dirty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 years </a:t>
                      </a:r>
                      <a:r>
                        <a:rPr lang="en-US" sz="1700" dirty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(median, IQR)</a:t>
                      </a:r>
                      <a:endParaRPr lang="en-US" sz="1700" b="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18 (15 - 19)</a:t>
                      </a:r>
                      <a:endParaRPr lang="en-US" sz="1700" b="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1849"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Male </a:t>
                      </a:r>
                      <a:r>
                        <a:rPr lang="en-US" sz="17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n (%)</a:t>
                      </a:r>
                      <a:endParaRPr lang="en-US" sz="1700" b="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83 (52)</a:t>
                      </a:r>
                      <a:endParaRPr lang="en-US" sz="1700" b="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1849"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CD4 </a:t>
                      </a:r>
                      <a:r>
                        <a:rPr lang="en-US" sz="17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count </a:t>
                      </a:r>
                      <a:r>
                        <a:rPr lang="en-US" sz="1700" dirty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(cells/mm</a:t>
                      </a:r>
                      <a:r>
                        <a:rPr lang="en-US" sz="1700" baseline="30000" dirty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3</a:t>
                      </a:r>
                      <a:r>
                        <a:rPr lang="en-US" sz="17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) (</a:t>
                      </a:r>
                      <a:r>
                        <a:rPr lang="en-US" sz="1700" dirty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m</a:t>
                      </a:r>
                      <a:r>
                        <a:rPr lang="en-US" sz="17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edian</a:t>
                      </a:r>
                      <a:r>
                        <a:rPr lang="en-US" sz="1700" dirty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,</a:t>
                      </a:r>
                      <a:r>
                        <a:rPr lang="en-US" sz="1700" baseline="0" dirty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 </a:t>
                      </a:r>
                      <a:r>
                        <a:rPr lang="en-US" sz="1700" dirty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IQR )</a:t>
                      </a:r>
                      <a:endParaRPr lang="en-US" sz="1700" b="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197 (47 - 359)</a:t>
                      </a:r>
                      <a:endParaRPr lang="en-US" sz="1700" b="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1849">
                <a:tc>
                  <a:txBody>
                    <a:bodyPr/>
                    <a:lstStyle/>
                    <a:p>
                      <a:pPr algn="l"/>
                      <a:r>
                        <a:rPr lang="en-US" sz="1700" kern="1200" dirty="0" smtClean="0"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Viral load </a:t>
                      </a:r>
                      <a:r>
                        <a:rPr lang="en-US" sz="1700" kern="1200" dirty="0"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(log</a:t>
                      </a:r>
                      <a:r>
                        <a:rPr lang="en-US" sz="1700" kern="1200" baseline="-25000" dirty="0"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10</a:t>
                      </a:r>
                      <a:r>
                        <a:rPr lang="en-US" sz="1700" kern="1200" dirty="0"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 cps/ml) </a:t>
                      </a:r>
                      <a:r>
                        <a:rPr lang="en-US" sz="1700" kern="1200" dirty="0" smtClean="0"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(median</a:t>
                      </a:r>
                      <a:r>
                        <a:rPr lang="en-US" sz="1700" kern="1200" dirty="0"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, IQR)</a:t>
                      </a:r>
                      <a:endParaRPr lang="en-US" sz="1700" b="0" kern="1200" dirty="0">
                        <a:solidFill>
                          <a:schemeClr val="dk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kern="1200" dirty="0" smtClean="0"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4.51 (4.05 - 4.93)</a:t>
                      </a:r>
                      <a:endParaRPr lang="en-US" sz="1700" b="0" kern="1200" dirty="0">
                        <a:solidFill>
                          <a:schemeClr val="dk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82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Duration on ART prior to enrolment, mean years ± SD</a:t>
                      </a:r>
                    </a:p>
                    <a:p>
                      <a:pPr algn="l"/>
                      <a:endParaRPr lang="en-US" sz="1700" b="0" dirty="0">
                        <a:solidFill>
                          <a:schemeClr val="tx1"/>
                        </a:solidFill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6.3 (± 0.25)</a:t>
                      </a:r>
                      <a:endParaRPr lang="en-US" sz="1700" b="0" dirty="0" smtClean="0"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1849">
                <a:tc gridSpan="2"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First-line </a:t>
                      </a:r>
                      <a:r>
                        <a:rPr lang="en-US" sz="1700" dirty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ART </a:t>
                      </a:r>
                      <a:r>
                        <a:rPr lang="en-US" sz="17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regimen, n=112 (70%)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200" b="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82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TDF+3TC+EFV/NVP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86 (77%)</a:t>
                      </a:r>
                      <a:endParaRPr lang="en-US" sz="1700" dirty="0" smtClean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  <a:p>
                      <a:pPr algn="l"/>
                      <a:endParaRPr lang="en-US" sz="1700" b="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82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AZT+3TC+EFV/NVP</a:t>
                      </a:r>
                      <a:endParaRPr lang="en-US" sz="1700" b="0" dirty="0" smtClean="0">
                        <a:solidFill>
                          <a:schemeClr val="tx1"/>
                        </a:solidFill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26</a:t>
                      </a:r>
                      <a:r>
                        <a:rPr lang="en-US" sz="1700" baseline="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 (23%)</a:t>
                      </a:r>
                      <a:endParaRPr lang="en-US" sz="1700" dirty="0" smtClean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  <a:p>
                      <a:pPr algn="l"/>
                      <a:endParaRPr lang="en-US" sz="1700" b="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8236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Second</a:t>
                      </a:r>
                      <a:r>
                        <a:rPr lang="en-US" sz="1700" baseline="0" dirty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-</a:t>
                      </a:r>
                      <a:r>
                        <a:rPr lang="en-US" sz="1700" baseline="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line ART, n=48 (30%)</a:t>
                      </a:r>
                      <a:endParaRPr lang="en-US" sz="1700" baseline="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  <a:p>
                      <a:pPr algn="l"/>
                      <a:endParaRPr lang="en-US" sz="17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82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TDF/AZT/ABC +3TC+ ATV/r</a:t>
                      </a:r>
                    </a:p>
                    <a:p>
                      <a:pPr algn="l"/>
                      <a:endParaRPr lang="en-US" sz="1700" b="0" baseline="0" dirty="0" smtClean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40 (83%)</a:t>
                      </a:r>
                    </a:p>
                    <a:p>
                      <a:pPr algn="l"/>
                      <a:endParaRPr lang="en-US" sz="1700" b="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82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ABC/AZT +3TC + LPV/r</a:t>
                      </a:r>
                      <a:endParaRPr lang="en-US" sz="1700" b="0" baseline="0" dirty="0" smtClean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  <a:p>
                      <a:pPr algn="l"/>
                      <a:endParaRPr lang="en-US" sz="1700" b="0" baseline="0" dirty="0" smtClean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8 (17%)</a:t>
                      </a:r>
                      <a:endParaRPr lang="en-US" sz="1700" b="0" dirty="0" smtClean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  <a:p>
                      <a:pPr algn="l"/>
                      <a:endParaRPr lang="en-US" sz="1700" b="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46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22" y="-26954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High Frequency </a:t>
            </a:r>
            <a:r>
              <a:rPr lang="en-US" sz="2800" dirty="0">
                <a:solidFill>
                  <a:srgbClr val="FF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of </a:t>
            </a:r>
            <a:r>
              <a:rPr lang="en-US" sz="2800" dirty="0" smtClean="0">
                <a:solidFill>
                  <a:srgbClr val="FF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DRMs were </a:t>
            </a:r>
            <a:r>
              <a:rPr lang="en-US" sz="2800" dirty="0">
                <a:solidFill>
                  <a:srgbClr val="FF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O</a:t>
            </a:r>
            <a:r>
              <a:rPr lang="en-US" sz="2800" dirty="0" smtClean="0">
                <a:solidFill>
                  <a:srgbClr val="FF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bserved in the Cohort</a:t>
            </a:r>
            <a:endParaRPr lang="en-US" sz="2800" dirty="0">
              <a:solidFill>
                <a:srgbClr val="FF0000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44380"/>
              </p:ext>
            </p:extLst>
          </p:nvPr>
        </p:nvGraphicFramePr>
        <p:xfrm>
          <a:off x="96982" y="873460"/>
          <a:ext cx="11831161" cy="482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489168"/>
            <a:ext cx="1233757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Any DRM: 86%</a:t>
            </a:r>
          </a:p>
          <a:p>
            <a:pPr marL="285750" indent="-285750">
              <a:buFont typeface="Arial" charset="0"/>
              <a:buChar char="•"/>
            </a:pPr>
            <a:endParaRPr lang="en-US" sz="27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6298" y="634229"/>
            <a:ext cx="2372502" cy="53097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 smtClean="0">
                <a:latin typeface="Franklin Gothic Book" charset="0"/>
                <a:ea typeface="Franklin Gothic Book" charset="0"/>
                <a:cs typeface="Franklin Gothic Book" charset="0"/>
              </a:rPr>
              <a:t>NRTI (60%) </a:t>
            </a:r>
            <a:endParaRPr lang="en-US" sz="2400" b="1" u="sng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5222" y="634229"/>
            <a:ext cx="2597650" cy="8677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 smtClean="0">
                <a:latin typeface="Franklin Gothic Book" charset="0"/>
                <a:ea typeface="Franklin Gothic Book" charset="0"/>
                <a:cs typeface="Franklin Gothic Book" charset="0"/>
              </a:rPr>
              <a:t>NNRTI (85%)</a:t>
            </a:r>
            <a:endParaRPr lang="en-US" sz="2400" b="1" u="sng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36477" y="622719"/>
            <a:ext cx="1263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Franklin Gothic Book" charset="0"/>
                <a:ea typeface="Franklin Gothic Book" charset="0"/>
                <a:cs typeface="Franklin Gothic Book" charset="0"/>
              </a:rPr>
              <a:t>PI (10%)</a:t>
            </a:r>
            <a:endParaRPr lang="en-US" sz="2400" b="1" u="sng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79417"/>
              </p:ext>
            </p:extLst>
          </p:nvPr>
        </p:nvGraphicFramePr>
        <p:xfrm>
          <a:off x="121024" y="319902"/>
          <a:ext cx="11960099" cy="5771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Prism 7" r:id="rId3" imgW="6380190" imgH="3250453" progId="Prism7.Document">
                  <p:embed/>
                </p:oleObj>
              </mc:Choice>
              <mc:Fallback>
                <p:oleObj name="Prism 7" r:id="rId3" imgW="6380190" imgH="3250453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024" y="319902"/>
                        <a:ext cx="11960099" cy="5771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18546"/>
            <a:ext cx="10691084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Frequency of DRMs in First </a:t>
            </a:r>
            <a:r>
              <a:rPr lang="en-US" sz="2800" dirty="0"/>
              <a:t>and Second Line Failure</a:t>
            </a:r>
          </a:p>
        </p:txBody>
      </p:sp>
    </p:spTree>
    <p:extLst>
      <p:ext uri="{BB962C8B-B14F-4D97-AF65-F5344CB8AC3E}">
        <p14:creationId xmlns:p14="http://schemas.microsoft.com/office/powerpoint/2010/main" val="13988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18720</TotalTime>
  <Words>1437</Words>
  <Application>Microsoft Macintosh PowerPoint</Application>
  <PresentationFormat>Widescreen</PresentationFormat>
  <Paragraphs>325</Paragraphs>
  <Slides>16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Calibri</vt:lpstr>
      <vt:lpstr>Cambria</vt:lpstr>
      <vt:lpstr>Cambria Math</vt:lpstr>
      <vt:lpstr>Franklin Gothic Book</vt:lpstr>
      <vt:lpstr>Raleway</vt:lpstr>
      <vt:lpstr>Segoe UI</vt:lpstr>
      <vt:lpstr>Times</vt:lpstr>
      <vt:lpstr>Times New Roman</vt:lpstr>
      <vt:lpstr>Arial</vt:lpstr>
      <vt:lpstr>AIDS 2016_Template</vt:lpstr>
      <vt:lpstr>Prism 7</vt:lpstr>
      <vt:lpstr>Dolutegravir Containing Regimens may Need Optimization for Youth Failing ART</vt:lpstr>
      <vt:lpstr>Conflict of Interest Declaration</vt:lpstr>
      <vt:lpstr>Introduction: High Virologic Failure Rates Among HIV Infected Adolescents</vt:lpstr>
      <vt:lpstr>Introduction</vt:lpstr>
      <vt:lpstr> Peer Support Intervention to Enhance Virologic Outcomes among AYA  (PESU Study)</vt:lpstr>
      <vt:lpstr>Methods – Drug Resistance Evaluation</vt:lpstr>
      <vt:lpstr>Demographic and Clinical Characteristics of the Drug Resistance Cohort</vt:lpstr>
      <vt:lpstr>High Frequency of DRMs were Observed in the Cohort</vt:lpstr>
      <vt:lpstr>Frequency of DRMs in First and Second Line Failure</vt:lpstr>
      <vt:lpstr>tGSS  to Optimize Subsequent Regimens</vt:lpstr>
      <vt:lpstr>Data Summary and Implications</vt:lpstr>
      <vt:lpstr>Conclusions</vt:lpstr>
      <vt:lpstr>Acknowledgements</vt:lpstr>
      <vt:lpstr>Back up slides</vt:lpstr>
      <vt:lpstr>Baseline Characteristics at Randomization</vt:lpstr>
      <vt:lpstr>Baseline Characteristics and ART Regimens at Randomization</vt:lpstr>
    </vt:vector>
  </TitlesOfParts>
  <Company>Microsoft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Vinie K</cp:lastModifiedBy>
  <cp:revision>219</cp:revision>
  <cp:lastPrinted>2017-01-16T15:31:13Z</cp:lastPrinted>
  <dcterms:created xsi:type="dcterms:W3CDTF">2017-01-13T09:09:35Z</dcterms:created>
  <dcterms:modified xsi:type="dcterms:W3CDTF">2019-07-24T13:40:04Z</dcterms:modified>
</cp:coreProperties>
</file>